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82" r:id="rId4"/>
    <p:sldId id="287" r:id="rId5"/>
    <p:sldId id="288" r:id="rId6"/>
    <p:sldId id="284" r:id="rId7"/>
    <p:sldId id="285" r:id="rId8"/>
    <p:sldId id="257" r:id="rId9"/>
    <p:sldId id="267" r:id="rId10"/>
    <p:sldId id="279" r:id="rId11"/>
    <p:sldId id="270" r:id="rId12"/>
    <p:sldId id="300" r:id="rId13"/>
    <p:sldId id="302" r:id="rId14"/>
    <p:sldId id="291" r:id="rId15"/>
    <p:sldId id="295" r:id="rId16"/>
    <p:sldId id="296" r:id="rId17"/>
    <p:sldId id="286" r:id="rId18"/>
    <p:sldId id="275" r:id="rId19"/>
    <p:sldId id="274" r:id="rId20"/>
    <p:sldId id="276" r:id="rId21"/>
    <p:sldId id="277" r:id="rId22"/>
    <p:sldId id="309" r:id="rId23"/>
    <p:sldId id="307" r:id="rId24"/>
    <p:sldId id="308" r:id="rId25"/>
    <p:sldId id="305" r:id="rId26"/>
    <p:sldId id="303" r:id="rId2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3D7C-696C-4679-962E-6FB6C13820AF}" type="datetimeFigureOut">
              <a:rPr lang="sv-SE" smtClean="0"/>
              <a:t>2013-05-26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A872-5A2E-4E04-B7AC-75B8417BCE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0026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3D7C-696C-4679-962E-6FB6C13820AF}" type="datetimeFigureOut">
              <a:rPr lang="sv-SE" smtClean="0"/>
              <a:t>2013-05-26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A872-5A2E-4E04-B7AC-75B8417BCE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4448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3D7C-696C-4679-962E-6FB6C13820AF}" type="datetimeFigureOut">
              <a:rPr lang="sv-SE" smtClean="0"/>
              <a:t>2013-05-26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A872-5A2E-4E04-B7AC-75B8417BCE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022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3D7C-696C-4679-962E-6FB6C13820AF}" type="datetimeFigureOut">
              <a:rPr lang="sv-SE" smtClean="0"/>
              <a:t>2013-05-26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A872-5A2E-4E04-B7AC-75B8417BCE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6808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3D7C-696C-4679-962E-6FB6C13820AF}" type="datetimeFigureOut">
              <a:rPr lang="sv-SE" smtClean="0"/>
              <a:t>2013-05-26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A872-5A2E-4E04-B7AC-75B8417BCE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8889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3D7C-696C-4679-962E-6FB6C13820AF}" type="datetimeFigureOut">
              <a:rPr lang="sv-SE" smtClean="0"/>
              <a:t>2013-05-26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A872-5A2E-4E04-B7AC-75B8417BCE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422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3D7C-696C-4679-962E-6FB6C13820AF}" type="datetimeFigureOut">
              <a:rPr lang="sv-SE" smtClean="0"/>
              <a:t>2013-05-26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A872-5A2E-4E04-B7AC-75B8417BCE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4269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3D7C-696C-4679-962E-6FB6C13820AF}" type="datetimeFigureOut">
              <a:rPr lang="sv-SE" smtClean="0"/>
              <a:t>2013-05-26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A872-5A2E-4E04-B7AC-75B8417BCE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6404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3D7C-696C-4679-962E-6FB6C13820AF}" type="datetimeFigureOut">
              <a:rPr lang="sv-SE" smtClean="0"/>
              <a:t>2013-05-26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A872-5A2E-4E04-B7AC-75B8417BCE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7287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3D7C-696C-4679-962E-6FB6C13820AF}" type="datetimeFigureOut">
              <a:rPr lang="sv-SE" smtClean="0"/>
              <a:t>2013-05-26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A872-5A2E-4E04-B7AC-75B8417BCE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17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3D7C-696C-4679-962E-6FB6C13820AF}" type="datetimeFigureOut">
              <a:rPr lang="sv-SE" smtClean="0"/>
              <a:t>2013-05-26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A872-5A2E-4E04-B7AC-75B8417BCE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5426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F3D7C-696C-4679-962E-6FB6C13820AF}" type="datetimeFigureOut">
              <a:rPr lang="sv-SE" smtClean="0"/>
              <a:t>2013-05-26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6A872-5A2E-4E04-B7AC-75B8417BCE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601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se/url?sa=i&amp;source=images&amp;cd=&amp;cad=rja&amp;docid=A0QszI6LVVT1VM&amp;tbnid=VnmBDh6FhKRMVM:&amp;ved=0CAgQjRwwAA&amp;url=http://www.hufvudstaden.se/Om-oss/Vara-fastigheter-container/Rannilen-8/&amp;ei=wgJXUdaXMciB4gTcr4HwAg&amp;psig=AFQjCNFjZrWoFgBO0537SnT1fcCMNfXAOg&amp;ust=1364743234885403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Nya City-saneringen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sv-SE" sz="7600" dirty="0" smtClean="0">
                <a:solidFill>
                  <a:schemeClr val="bg2">
                    <a:lumMod val="25000"/>
                  </a:schemeClr>
                </a:solidFill>
              </a:rPr>
              <a:t>Gråskala och glas i stället för färg</a:t>
            </a:r>
          </a:p>
          <a:p>
            <a:r>
              <a:rPr lang="sv-SE" sz="7600" dirty="0" smtClean="0">
                <a:solidFill>
                  <a:schemeClr val="bg2">
                    <a:lumMod val="25000"/>
                  </a:schemeClr>
                </a:solidFill>
              </a:rPr>
              <a:t>Splittrat - högre här och var</a:t>
            </a:r>
          </a:p>
          <a:p>
            <a:endParaRPr lang="sv-SE" dirty="0" smtClean="0"/>
          </a:p>
          <a:p>
            <a:r>
              <a:rPr lang="sv-SE" sz="4400" dirty="0" smtClean="0">
                <a:solidFill>
                  <a:schemeClr val="bg2">
                    <a:lumMod val="25000"/>
                  </a:schemeClr>
                </a:solidFill>
              </a:rPr>
              <a:t>130330 Ulf Johannisson </a:t>
            </a:r>
          </a:p>
          <a:p>
            <a:r>
              <a:rPr lang="sv-SE" sz="4400" dirty="0" smtClean="0">
                <a:solidFill>
                  <a:schemeClr val="bg2">
                    <a:lumMod val="25000"/>
                  </a:schemeClr>
                </a:solidFill>
              </a:rPr>
              <a:t>www.ulfjohannisson.se</a:t>
            </a:r>
          </a:p>
        </p:txBody>
      </p:sp>
    </p:spTree>
    <p:extLst>
      <p:ext uri="{BB962C8B-B14F-4D97-AF65-F5344CB8AC3E}">
        <p14:creationId xmlns:p14="http://schemas.microsoft.com/office/powerpoint/2010/main" val="18431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sv-SE" sz="4000" dirty="0" smtClean="0"/>
              <a:t>2011 Mittemot på M </a:t>
            </a:r>
            <a:r>
              <a:rPr lang="sv-SE" sz="4000" dirty="0" err="1" smtClean="0"/>
              <a:t>Samuelsg</a:t>
            </a:r>
            <a:r>
              <a:rPr lang="sv-SE" sz="4000" dirty="0" smtClean="0"/>
              <a:t>: </a:t>
            </a:r>
            <a:r>
              <a:rPr lang="sv-SE" sz="4000" dirty="0" err="1"/>
              <a:t>K</a:t>
            </a:r>
            <a:r>
              <a:rPr lang="sv-SE" sz="4000" dirty="0" err="1" smtClean="0"/>
              <a:t>v</a:t>
            </a:r>
            <a:r>
              <a:rPr lang="sv-SE" sz="4000" dirty="0" smtClean="0"/>
              <a:t> Hästen</a:t>
            </a:r>
            <a:endParaRPr lang="sv-SE" sz="4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91317"/>
            <a:ext cx="7848872" cy="510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872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</p:spPr>
        <p:txBody>
          <a:bodyPr>
            <a:normAutofit fontScale="90000"/>
          </a:bodyPr>
          <a:lstStyle/>
          <a:p>
            <a:r>
              <a:rPr lang="sv-SE" sz="4000" dirty="0" smtClean="0"/>
              <a:t>2013 Hästen grå och hög – fullbordar </a:t>
            </a:r>
            <a:r>
              <a:rPr lang="sv-SE" sz="4000" dirty="0" smtClean="0"/>
              <a:t>Mäster </a:t>
            </a:r>
            <a:r>
              <a:rPr lang="sv-SE" sz="4000" dirty="0" err="1" smtClean="0"/>
              <a:t>Samulesgatans</a:t>
            </a:r>
            <a:r>
              <a:rPr lang="sv-SE" sz="4000" dirty="0" smtClean="0"/>
              <a:t> harmoni med modernistiska Sergels Torg en bra bit bort</a:t>
            </a:r>
            <a:endParaRPr lang="sv-SE" sz="4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33996"/>
            <a:ext cx="8604448" cy="568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089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sv-SE" sz="3600" dirty="0" smtClean="0"/>
              <a:t>Fortsätta </a:t>
            </a:r>
            <a:r>
              <a:rPr lang="sv-SE" sz="3600" dirty="0" smtClean="0"/>
              <a:t>österut på </a:t>
            </a:r>
            <a:r>
              <a:rPr lang="sv-SE" sz="3600" dirty="0" smtClean="0"/>
              <a:t>M </a:t>
            </a:r>
            <a:r>
              <a:rPr lang="sv-SE" sz="3600" dirty="0" err="1" smtClean="0"/>
              <a:t>Samuelsg</a:t>
            </a:r>
            <a:r>
              <a:rPr lang="sv-SE" sz="3600" dirty="0" smtClean="0"/>
              <a:t> </a:t>
            </a:r>
            <a:r>
              <a:rPr lang="sv-SE" sz="3600" dirty="0" smtClean="0"/>
              <a:t>i Biblioteksstaden</a:t>
            </a:r>
            <a:endParaRPr lang="sv-SE" sz="3600" dirty="0"/>
          </a:p>
        </p:txBody>
      </p:sp>
      <p:pic>
        <p:nvPicPr>
          <p:cNvPr id="2051" name="Picture 3" descr="C:\Users\Ulf Johannisson\Pictures\Arkitektur\120814 MSamuel ö t Norrlg å t Mskilln s t Brunk tg Serg tg Hötg\IMG_09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4367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6837514" y="6383627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1400" dirty="0"/>
              <a:t>Ulf.johannisson@telia.co</a:t>
            </a:r>
            <a:r>
              <a:rPr lang="sv-SE" sz="1400" dirty="0">
                <a:solidFill>
                  <a:schemeClr val="bg2">
                    <a:lumMod val="25000"/>
                  </a:schemeClr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20959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50106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1901-? M </a:t>
            </a:r>
            <a:r>
              <a:rPr lang="sv-SE" dirty="0" err="1" smtClean="0"/>
              <a:t>Samuelsg</a:t>
            </a:r>
            <a:r>
              <a:rPr lang="sv-SE" dirty="0" smtClean="0"/>
              <a:t> 1 vid Biblioteksgatan</a:t>
            </a:r>
            <a:endParaRPr lang="sv-SE" dirty="0"/>
          </a:p>
        </p:txBody>
      </p:sp>
      <p:pic>
        <p:nvPicPr>
          <p:cNvPr id="3074" name="Picture 2" descr="http://www.hufvudstaden.se/Global/440x296%20K-area%20eller%20artikelfullbredd/fastigheter-sidan/440x550_rannilen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97256"/>
            <a:ext cx="4743582" cy="592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7020272" y="638132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Hufvudstaden</a:t>
            </a:r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5364088" y="1196752"/>
            <a:ext cx="3779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 smtClean="0">
                <a:solidFill>
                  <a:srgbClr val="FF0000"/>
                </a:solidFill>
              </a:rPr>
              <a:t>Varför fick vi inte välja mellan harmoni med detta och harmoni med Sergels Torg?</a:t>
            </a:r>
          </a:p>
          <a:p>
            <a:r>
              <a:rPr lang="sv-SE" sz="3600" dirty="0" smtClean="0">
                <a:solidFill>
                  <a:srgbClr val="FF0000"/>
                </a:solidFill>
              </a:rPr>
              <a:t>Varför ska modernistklicken bestämma?</a:t>
            </a:r>
            <a:endParaRPr lang="sv-S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2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sv-SE" dirty="0"/>
              <a:t>2012 </a:t>
            </a:r>
            <a:r>
              <a:rPr lang="sv-SE" dirty="0" smtClean="0"/>
              <a:t>Jakobsgatan </a:t>
            </a:r>
            <a:r>
              <a:rPr lang="sv-SE" dirty="0"/>
              <a:t>kv. </a:t>
            </a:r>
            <a:r>
              <a:rPr lang="sv-SE" dirty="0" err="1"/>
              <a:t>Loen</a:t>
            </a:r>
            <a:r>
              <a:rPr lang="sv-SE" dirty="0"/>
              <a:t> Påbyggnad</a:t>
            </a:r>
          </a:p>
        </p:txBody>
      </p:sp>
      <p:pic>
        <p:nvPicPr>
          <p:cNvPr id="2050" name="Picture 2" descr="C:\Users\Ulf Johannisson\Desktop\130330 Påbyggnad Jacobsgatan\IMG_19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5"/>
            <a:ext cx="8460432" cy="615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3419872" y="6525344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1400" dirty="0">
                <a:solidFill>
                  <a:prstClr val="black"/>
                </a:solidFill>
              </a:rPr>
              <a:t>Ulf.johannisson@telia.com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895602" y="5373216"/>
            <a:ext cx="2952328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Statens Fastighetsverk för Regeringskansliet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911370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sv-SE" dirty="0" err="1" smtClean="0"/>
              <a:t>Jakobsg</a:t>
            </a:r>
            <a:r>
              <a:rPr lang="sv-SE" dirty="0" smtClean="0"/>
              <a:t>./</a:t>
            </a:r>
            <a:r>
              <a:rPr lang="sv-SE" dirty="0" err="1" smtClean="0"/>
              <a:t>Regeringsg</a:t>
            </a:r>
            <a:r>
              <a:rPr lang="sv-SE" dirty="0" smtClean="0"/>
              <a:t>.</a:t>
            </a:r>
            <a:endParaRPr lang="sv-SE" dirty="0"/>
          </a:p>
        </p:txBody>
      </p:sp>
      <p:pic>
        <p:nvPicPr>
          <p:cNvPr id="6146" name="Picture 2" descr="C:\Users\Ulf Johannisson\Desktop\130330 Påbyggnad Jacobsgatan\IMG_19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4" y="764704"/>
            <a:ext cx="8700459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4067944" y="6559620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1400" dirty="0">
                <a:solidFill>
                  <a:prstClr val="black"/>
                </a:solidFill>
              </a:rPr>
              <a:t>Ulf.johannisson@telia.com</a:t>
            </a:r>
          </a:p>
        </p:txBody>
      </p:sp>
    </p:spTree>
    <p:extLst>
      <p:ext uri="{BB962C8B-B14F-4D97-AF65-F5344CB8AC3E}">
        <p14:creationId xmlns:p14="http://schemas.microsoft.com/office/powerpoint/2010/main" val="3353697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170" name="Picture 2" descr="C:\Users\Ulf Johannisson\Desktop\130330 Påbyggnad Jacobsgatan\IMG_19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3419872" y="6597352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1400" dirty="0">
                <a:solidFill>
                  <a:prstClr val="black"/>
                </a:solidFill>
              </a:rPr>
              <a:t>Ulf.johannisson@telia.com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467544" y="5661248"/>
            <a:ext cx="1872208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v-SE" sz="2800" dirty="0" err="1" smtClean="0"/>
              <a:t>Regeringsg</a:t>
            </a:r>
            <a:endParaRPr lang="sv-SE" sz="2800" dirty="0"/>
          </a:p>
        </p:txBody>
      </p:sp>
      <p:sp>
        <p:nvSpPr>
          <p:cNvPr id="6" name="textruta 5"/>
          <p:cNvSpPr txBox="1"/>
          <p:nvPr/>
        </p:nvSpPr>
        <p:spPr>
          <a:xfrm>
            <a:off x="7236296" y="6228020"/>
            <a:ext cx="1368152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v-SE" sz="2800" dirty="0" err="1" smtClean="0"/>
              <a:t>Jakobsg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803790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Gallerian-kvarteret ”Trollhättan” ska byggas om och på</a:t>
            </a:r>
            <a:br>
              <a:rPr lang="sv-SE" dirty="0" smtClean="0"/>
            </a:br>
            <a:r>
              <a:rPr lang="sv-SE" dirty="0" smtClean="0"/>
              <a:t>Humanistisk arkitektur hos grannhus kunde få sprida sig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808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sv-SE" sz="4000" dirty="0" smtClean="0"/>
              <a:t>Gallerians </a:t>
            </a:r>
            <a:r>
              <a:rPr lang="sv-SE" sz="4000" dirty="0" smtClean="0"/>
              <a:t>grannar åt söder</a:t>
            </a:r>
            <a:endParaRPr lang="sv-SE" sz="4000" dirty="0"/>
          </a:p>
        </p:txBody>
      </p:sp>
      <p:pic>
        <p:nvPicPr>
          <p:cNvPr id="16386" name="Picture 2" descr="C:\Users\Ulf Johannisson\Pictures\Arkitektur\120814 Regg s fr Hamng +Reg å n t MSamuel\IMG_08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9" y="1217577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6804248" y="6550223"/>
            <a:ext cx="2339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1400" dirty="0">
                <a:solidFill>
                  <a:prstClr val="black"/>
                </a:solidFill>
              </a:rPr>
              <a:t>Ulf.johannisson@telia.com</a:t>
            </a:r>
          </a:p>
        </p:txBody>
      </p:sp>
    </p:spTree>
    <p:extLst>
      <p:ext uri="{BB962C8B-B14F-4D97-AF65-F5344CB8AC3E}">
        <p14:creationId xmlns:p14="http://schemas.microsoft.com/office/powerpoint/2010/main" val="115949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5362" name="Picture 2" descr="C:\Users\Ulf Johannisson\Pictures\Arkitektur\120814 Regg s fr Hamng +Reg å n t MSamuel\IMG_08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316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5004048" y="2708920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 smtClean="0"/>
              <a:t>Gallerians </a:t>
            </a:r>
            <a:r>
              <a:rPr lang="sv-SE" sz="4000" dirty="0" smtClean="0"/>
              <a:t>grannar i sydost</a:t>
            </a:r>
            <a:endParaRPr lang="sv-SE" sz="4000" dirty="0"/>
          </a:p>
        </p:txBody>
      </p:sp>
      <p:sp>
        <p:nvSpPr>
          <p:cNvPr id="4" name="textruta 3"/>
          <p:cNvSpPr txBox="1"/>
          <p:nvPr/>
        </p:nvSpPr>
        <p:spPr>
          <a:xfrm>
            <a:off x="1979712" y="6453336"/>
            <a:ext cx="2483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1400" dirty="0">
                <a:solidFill>
                  <a:schemeClr val="bg2">
                    <a:lumMod val="75000"/>
                  </a:schemeClr>
                </a:solidFill>
              </a:rPr>
              <a:t>Ulf.johannisson@telia.com</a:t>
            </a:r>
          </a:p>
        </p:txBody>
      </p:sp>
    </p:spTree>
    <p:extLst>
      <p:ext uri="{BB962C8B-B14F-4D97-AF65-F5344CB8AC3E}">
        <p14:creationId xmlns:p14="http://schemas.microsoft.com/office/powerpoint/2010/main" val="133843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Skärgårdsstaden</a:t>
            </a:r>
            <a:br>
              <a:rPr lang="sv-SE" dirty="0" smtClean="0"/>
            </a:br>
            <a:r>
              <a:rPr lang="sv-SE" dirty="0" smtClean="0"/>
              <a:t>Stockholms identitet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sv-SE" dirty="0" smtClean="0"/>
          </a:p>
          <a:p>
            <a:pPr marL="0" indent="0" algn="ctr">
              <a:buNone/>
            </a:pPr>
            <a:r>
              <a:rPr lang="sv-SE" dirty="0" smtClean="0"/>
              <a:t>Harmoni </a:t>
            </a:r>
            <a:r>
              <a:rPr lang="sv-SE" dirty="0"/>
              <a:t>med </a:t>
            </a:r>
            <a:r>
              <a:rPr lang="sv-SE" dirty="0" smtClean="0"/>
              <a:t>naturen</a:t>
            </a:r>
          </a:p>
          <a:p>
            <a:pPr marL="0" indent="0" algn="ctr">
              <a:buNone/>
            </a:pPr>
            <a:r>
              <a:rPr lang="sv-SE" dirty="0" smtClean="0"/>
              <a:t>Älskad av Stockholmare</a:t>
            </a:r>
          </a:p>
          <a:p>
            <a:pPr marL="0" indent="0" algn="ctr">
              <a:buNone/>
            </a:pPr>
            <a:r>
              <a:rPr lang="sv-SE" dirty="0" smtClean="0"/>
              <a:t>Lockar besökare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7712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sv-SE" sz="4000" dirty="0" smtClean="0"/>
              <a:t>Gallerans </a:t>
            </a:r>
            <a:r>
              <a:rPr lang="sv-SE" sz="4000" dirty="0" smtClean="0"/>
              <a:t>grannar åt öster</a:t>
            </a:r>
            <a:endParaRPr lang="sv-SE" sz="4000" dirty="0"/>
          </a:p>
        </p:txBody>
      </p:sp>
      <p:pic>
        <p:nvPicPr>
          <p:cNvPr id="17410" name="Picture 2" descr="C:\Users\Ulf Johannisson\Pictures\Arkitektur\120814 Regg s fr Hamng +Reg å n t MSamuel\IMG_0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90" y="1124744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6804248" y="6597352"/>
            <a:ext cx="2308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1400" dirty="0">
                <a:solidFill>
                  <a:prstClr val="black"/>
                </a:solidFill>
              </a:rPr>
              <a:t>Ulf.johannisson@telia.com</a:t>
            </a:r>
          </a:p>
        </p:txBody>
      </p:sp>
    </p:spTree>
    <p:extLst>
      <p:ext uri="{BB962C8B-B14F-4D97-AF65-F5344CB8AC3E}">
        <p14:creationId xmlns:p14="http://schemas.microsoft.com/office/powerpoint/2010/main" val="130933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sv-SE" sz="4000" dirty="0" smtClean="0"/>
              <a:t>2012 Gallerians grannar åt öster</a:t>
            </a:r>
            <a:endParaRPr lang="sv-SE" sz="4000" dirty="0"/>
          </a:p>
        </p:txBody>
      </p:sp>
      <p:pic>
        <p:nvPicPr>
          <p:cNvPr id="10242" name="Picture 2" descr="C:\Users\Ulf Johannisson\Desktop\130330 Gallerians grannar och Salénhusen\IMG_19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251520" y="332656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/>
              <a:t>Grannar åt nordost</a:t>
            </a:r>
            <a:endParaRPr lang="sv-SE" sz="3200" dirty="0"/>
          </a:p>
        </p:txBody>
      </p:sp>
      <p:sp>
        <p:nvSpPr>
          <p:cNvPr id="4" name="textruta 3"/>
          <p:cNvSpPr txBox="1"/>
          <p:nvPr/>
        </p:nvSpPr>
        <p:spPr>
          <a:xfrm>
            <a:off x="6372200" y="6523111"/>
            <a:ext cx="27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1400" dirty="0">
                <a:solidFill>
                  <a:schemeClr val="bg2">
                    <a:lumMod val="50000"/>
                  </a:schemeClr>
                </a:solidFill>
              </a:rPr>
              <a:t>Ulf.johannisson@telia.com</a:t>
            </a:r>
          </a:p>
        </p:txBody>
      </p:sp>
    </p:spTree>
    <p:extLst>
      <p:ext uri="{BB962C8B-B14F-4D97-AF65-F5344CB8AC3E}">
        <p14:creationId xmlns:p14="http://schemas.microsoft.com/office/powerpoint/2010/main" val="1276549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ttp://s.yimby.se/se/827/8c7ba4ea-789b-11e2-bb60-bc305bdeeac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96" y="260647"/>
            <a:ext cx="5472608" cy="67562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ruta 2"/>
          <p:cNvSpPr txBox="1"/>
          <p:nvPr/>
        </p:nvSpPr>
        <p:spPr>
          <a:xfrm>
            <a:off x="5729875" y="908720"/>
            <a:ext cx="34198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 smtClean="0"/>
              <a:t>Förslaget: </a:t>
            </a:r>
            <a:r>
              <a:rPr lang="sv-SE" sz="4000" dirty="0"/>
              <a:t>Harmoni med </a:t>
            </a:r>
            <a:r>
              <a:rPr lang="sv-SE" sz="4000" dirty="0" smtClean="0"/>
              <a:t>Sergels </a:t>
            </a:r>
            <a:r>
              <a:rPr lang="sv-SE" sz="4000" dirty="0" smtClean="0"/>
              <a:t>Torg</a:t>
            </a:r>
          </a:p>
          <a:p>
            <a:endParaRPr lang="sv-SE" sz="4000" dirty="0" smtClean="0"/>
          </a:p>
          <a:p>
            <a:r>
              <a:rPr lang="sv-SE" sz="3200" dirty="0" smtClean="0"/>
              <a:t>Trollhättan 32 vid</a:t>
            </a:r>
          </a:p>
          <a:p>
            <a:r>
              <a:rPr lang="sv-SE" sz="3200" dirty="0" smtClean="0"/>
              <a:t>Jakobsgatan med Malmtorgsgatan t v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851309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Trollhättan 29 mot Malmskillnadsgatan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E2F8-7B55-4F92-8143-EE98BB281BEE}" type="slidenum">
              <a:rPr lang="sv-SE" smtClean="0"/>
              <a:t>23</a:t>
            </a:fld>
            <a:endParaRPr lang="sv-SE"/>
          </a:p>
        </p:txBody>
      </p:sp>
      <p:pic>
        <p:nvPicPr>
          <p:cNvPr id="5" name="Bildobjekt 4" descr="http://s.yimby.se/se/827/7096debb-789b-11e2-bb60-bc305bdeeac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408712" cy="5949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754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T30 mot Hamngatan, T29 längre bort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E2F8-7B55-4F92-8143-EE98BB281BEE}" type="slidenum">
              <a:rPr lang="sv-SE" smtClean="0"/>
              <a:t>24</a:t>
            </a:fld>
            <a:endParaRPr lang="sv-SE"/>
          </a:p>
        </p:txBody>
      </p:sp>
      <p:pic>
        <p:nvPicPr>
          <p:cNvPr id="6" name="Bildobjekt 5" descr="http://s.yimby.se/se/827/707b8aa0-789b-11e2-bb60-bc305bdeeac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280920" cy="5976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2470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06090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Det går ju! Torsgatan från Norra </a:t>
            </a:r>
            <a:r>
              <a:rPr lang="sv-SE" dirty="0"/>
              <a:t>Bantorget </a:t>
            </a:r>
          </a:p>
        </p:txBody>
      </p:sp>
      <p:pic>
        <p:nvPicPr>
          <p:cNvPr id="1026" name="Picture 2" descr="C:\Users\Ulf Johannisson\Pictures\Arkitektur\111102 N Bantgt Ötorg\IMG_08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668"/>
            <a:ext cx="9185582" cy="612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CD5E-EF9F-46F2-B157-48140DCCB4A2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746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Stockholmarna måste få välja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En övergripande gestaltningsidé för City </a:t>
            </a:r>
            <a:r>
              <a:rPr lang="sv-SE" dirty="0"/>
              <a:t>är en fråga för medborgarna</a:t>
            </a:r>
          </a:p>
          <a:p>
            <a:r>
              <a:rPr lang="sv-SE" dirty="0" smtClean="0"/>
              <a:t>Vad gör staden? Arkitektur finns inte med i </a:t>
            </a:r>
            <a:r>
              <a:rPr lang="sv-SE" dirty="0" smtClean="0"/>
              <a:t>nya Vision </a:t>
            </a:r>
            <a:r>
              <a:rPr lang="sv-SE" dirty="0" smtClean="0"/>
              <a:t>City</a:t>
            </a:r>
          </a:p>
          <a:p>
            <a:r>
              <a:rPr lang="sv-SE" dirty="0" smtClean="0"/>
              <a:t>Modernistklicken </a:t>
            </a:r>
            <a:r>
              <a:rPr lang="sv-SE" dirty="0" smtClean="0"/>
              <a:t>har fått regera i 70-80 år, kanske dags för något annat? </a:t>
            </a:r>
          </a:p>
          <a:p>
            <a:r>
              <a:rPr lang="sv-SE" dirty="0"/>
              <a:t>Humanistisk arkitektur eller avskalade </a:t>
            </a:r>
            <a:r>
              <a:rPr lang="sv-SE" dirty="0" smtClean="0"/>
              <a:t>lådor?</a:t>
            </a:r>
            <a:endParaRPr lang="sv-SE" dirty="0"/>
          </a:p>
          <a:p>
            <a:r>
              <a:rPr lang="sv-SE" dirty="0" smtClean="0"/>
              <a:t>Låt medborgare/kunder välja!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67903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8972" y="452454"/>
            <a:ext cx="9144000" cy="888314"/>
          </a:xfrm>
        </p:spPr>
        <p:txBody>
          <a:bodyPr>
            <a:noAutofit/>
          </a:bodyPr>
          <a:lstStyle/>
          <a:p>
            <a:r>
              <a:rPr lang="sv-SE" sz="3200" dirty="0"/>
              <a:t>Början till slutet för </a:t>
            </a:r>
            <a:r>
              <a:rPr lang="sv-SE" sz="3200" dirty="0" smtClean="0"/>
              <a:t>Stockholm Skärgårdsstaden?</a:t>
            </a:r>
            <a:endParaRPr lang="sv-SE" sz="32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098" name="Picture 2" descr="C:\Users\Ulf Johannisson\Pictures\111020 Sth Waterfront\IMG_07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4" y="1268760"/>
            <a:ext cx="7890396" cy="526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6372200" y="6201951"/>
            <a:ext cx="2166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Ulf.johannisson@telia.com</a:t>
            </a:r>
            <a:endParaRPr lang="sv-SE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8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 smtClean="0"/>
              <a:t>2011 Mäster Samuelsgatan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026" name="Picture 2" descr="C:\Users\Ulf Johannisson\Pictures\Arkitektur\111020 Sth Waterfront\IMG_0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30" y="1052736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7092280" y="67195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bg2">
                    <a:lumMod val="50000"/>
                  </a:schemeClr>
                </a:solidFill>
              </a:rPr>
              <a:t>Ulf.johannisson@telia.com</a:t>
            </a:r>
          </a:p>
        </p:txBody>
      </p:sp>
    </p:spTree>
    <p:extLst>
      <p:ext uri="{BB962C8B-B14F-4D97-AF65-F5344CB8AC3E}">
        <p14:creationId xmlns:p14="http://schemas.microsoft.com/office/powerpoint/2010/main" val="364981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sv-SE" sz="4000" dirty="0" smtClean="0"/>
              <a:t>Att förvalta en plats 2011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2050" name="Picture 2" descr="C:\Users\Ulf Johannisson\Pictures\Arkitektur\111020 Sth Waterfront\IMG_07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45249"/>
            <a:ext cx="8460432" cy="564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6084168" y="6597352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Ulf.johannisson@telia.com</a:t>
            </a:r>
          </a:p>
        </p:txBody>
      </p:sp>
    </p:spTree>
    <p:extLst>
      <p:ext uri="{BB962C8B-B14F-4D97-AF65-F5344CB8AC3E}">
        <p14:creationId xmlns:p14="http://schemas.microsoft.com/office/powerpoint/2010/main" val="367116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4553" y="404664"/>
            <a:ext cx="8229600" cy="778098"/>
          </a:xfrm>
        </p:spPr>
        <p:txBody>
          <a:bodyPr>
            <a:normAutofit/>
          </a:bodyPr>
          <a:lstStyle/>
          <a:p>
            <a:r>
              <a:rPr lang="sv-SE" sz="4000" dirty="0" smtClean="0"/>
              <a:t>Lådbyggarnas dröm i fullbordat skick</a:t>
            </a:r>
            <a:endParaRPr lang="sv-SE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1026" name="Picture 2" descr="C:\Users\Ulf Johannisson\Dropbox\Dokument\Skrivbord arkitektur\110506 Ark Seminarium 2011 höst\Presentationsmaterial\En cykeltur o V City\VCity\IMG_0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25743" cy="684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6930751" y="6704111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1400" dirty="0">
                <a:solidFill>
                  <a:schemeClr val="bg2">
                    <a:lumMod val="25000"/>
                  </a:schemeClr>
                </a:solidFill>
              </a:rPr>
              <a:t>Ulf.johannisson@telia.com</a:t>
            </a:r>
          </a:p>
        </p:txBody>
      </p:sp>
    </p:spTree>
    <p:extLst>
      <p:ext uri="{BB962C8B-B14F-4D97-AF65-F5344CB8AC3E}">
        <p14:creationId xmlns:p14="http://schemas.microsoft.com/office/powerpoint/2010/main" val="392788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Mäster Samuelsgatan </a:t>
            </a:r>
            <a:br>
              <a:rPr lang="sv-SE" dirty="0" smtClean="0"/>
            </a:br>
            <a:r>
              <a:rPr lang="sv-SE" sz="3600" dirty="0" smtClean="0"/>
              <a:t>öster om </a:t>
            </a:r>
            <a:r>
              <a:rPr lang="sv-SE" sz="3600" dirty="0" smtClean="0"/>
              <a:t>Sveavägen </a:t>
            </a:r>
            <a:br>
              <a:rPr lang="sv-SE" sz="3600" dirty="0" smtClean="0"/>
            </a:br>
            <a:r>
              <a:rPr lang="sv-SE" sz="3600" dirty="0" smtClean="0"/>
              <a:t>steg för steg förverkligas drömmen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170719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50106"/>
          </a:xfrm>
        </p:spPr>
        <p:txBody>
          <a:bodyPr>
            <a:normAutofit/>
          </a:bodyPr>
          <a:lstStyle/>
          <a:p>
            <a:r>
              <a:rPr lang="sv-SE" sz="3600" dirty="0" smtClean="0"/>
              <a:t>2008 </a:t>
            </a:r>
            <a:r>
              <a:rPr lang="sv-SE" sz="3600" dirty="0" err="1" smtClean="0"/>
              <a:t>Mäst</a:t>
            </a:r>
            <a:r>
              <a:rPr lang="sv-SE" sz="3600" dirty="0" smtClean="0"/>
              <a:t> </a:t>
            </a:r>
            <a:r>
              <a:rPr lang="sv-SE" sz="3600" dirty="0" err="1" smtClean="0"/>
              <a:t>Samuelsg</a:t>
            </a:r>
            <a:r>
              <a:rPr lang="sv-SE" sz="3600" dirty="0" smtClean="0"/>
              <a:t> – Salénhusen rödaktiga</a:t>
            </a:r>
            <a:endParaRPr lang="sv-SE" sz="3600" dirty="0"/>
          </a:p>
        </p:txBody>
      </p:sp>
      <p:pic>
        <p:nvPicPr>
          <p:cNvPr id="1026" name="Picture 2" descr="http://upload.wikimedia.org/wikipedia/commons/c/c8/Master_Samuelsgatan_200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57" y="908720"/>
            <a:ext cx="9220200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774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sv-SE" sz="4000" dirty="0" smtClean="0"/>
              <a:t>2012 M Samuelsgatan – Salénhusen grå </a:t>
            </a:r>
            <a:endParaRPr lang="sv-SE" sz="4000" dirty="0"/>
          </a:p>
        </p:txBody>
      </p:sp>
      <p:pic>
        <p:nvPicPr>
          <p:cNvPr id="9218" name="Picture 2" descr="C:\Users\Ulf Johannisson\Pictures\Arkitektur\120814 MSamuel ö t Norrlg å t Mskilln s t Brunk tg Serg tg Hötg\IMG_09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3779912" y="674136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1400" dirty="0"/>
              <a:t>Ulf.johannisson@telia.com</a:t>
            </a:r>
          </a:p>
        </p:txBody>
      </p:sp>
    </p:spTree>
    <p:extLst>
      <p:ext uri="{BB962C8B-B14F-4D97-AF65-F5344CB8AC3E}">
        <p14:creationId xmlns:p14="http://schemas.microsoft.com/office/powerpoint/2010/main" val="1409933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267</Words>
  <Application>Microsoft Office PowerPoint</Application>
  <PresentationFormat>Bildspel på skärmen (4:3)</PresentationFormat>
  <Paragraphs>65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26</vt:i4>
      </vt:variant>
    </vt:vector>
  </HeadingPairs>
  <TitlesOfParts>
    <vt:vector size="27" baseType="lpstr">
      <vt:lpstr>Office-tema</vt:lpstr>
      <vt:lpstr>Nya City-saneringen</vt:lpstr>
      <vt:lpstr>Skärgårdsstaden Stockholms identitet</vt:lpstr>
      <vt:lpstr>Början till slutet för Stockholm Skärgårdsstaden?</vt:lpstr>
      <vt:lpstr>2011 Mäster Samuelsgatan</vt:lpstr>
      <vt:lpstr>Att förvalta en plats 2011</vt:lpstr>
      <vt:lpstr>Lådbyggarnas dröm i fullbordat skick</vt:lpstr>
      <vt:lpstr>Mäster Samuelsgatan  öster om Sveavägen  steg för steg förverkligas drömmen</vt:lpstr>
      <vt:lpstr>2008 Mäst Samuelsg – Salénhusen rödaktiga</vt:lpstr>
      <vt:lpstr>2012 M Samuelsgatan – Salénhusen grå </vt:lpstr>
      <vt:lpstr>2011 Mittemot på M Samuelsg: Kv Hästen</vt:lpstr>
      <vt:lpstr>2013 Hästen grå och hög – fullbordar Mäster Samulesgatans harmoni med modernistiska Sergels Torg en bra bit bort</vt:lpstr>
      <vt:lpstr>Fortsätta österut på M Samuelsg i Biblioteksstaden</vt:lpstr>
      <vt:lpstr>1901-? M Samuelsg 1 vid Biblioteksgatan</vt:lpstr>
      <vt:lpstr>2012 Jakobsgatan kv. Loen Påbyggnad</vt:lpstr>
      <vt:lpstr>Jakobsg./Regeringsg.</vt:lpstr>
      <vt:lpstr>PowerPoint-presentation</vt:lpstr>
      <vt:lpstr>Gallerian-kvarteret ”Trollhättan” ska byggas om och på Humanistisk arkitektur hos grannhus kunde få sprida sig </vt:lpstr>
      <vt:lpstr>Gallerians grannar åt söder</vt:lpstr>
      <vt:lpstr>PowerPoint-presentation</vt:lpstr>
      <vt:lpstr>Gallerans grannar åt öster</vt:lpstr>
      <vt:lpstr>2012 Gallerians grannar åt öster</vt:lpstr>
      <vt:lpstr>PowerPoint-presentation</vt:lpstr>
      <vt:lpstr>Trollhättan 29 mot Malmskillnadsgatan</vt:lpstr>
      <vt:lpstr>T30 mot Hamngatan, T29 längre bort</vt:lpstr>
      <vt:lpstr>Det går ju! Torsgatan från Norra Bantorget </vt:lpstr>
      <vt:lpstr>Stockholmarna måste få välja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Nya sabotaget mot City</dc:title>
  <dc:creator>Ulf Johannisson</dc:creator>
  <cp:lastModifiedBy>Ulf Johannisson</cp:lastModifiedBy>
  <cp:revision>40</cp:revision>
  <dcterms:created xsi:type="dcterms:W3CDTF">2013-03-30T15:08:06Z</dcterms:created>
  <dcterms:modified xsi:type="dcterms:W3CDTF">2013-05-26T13:42:17Z</dcterms:modified>
</cp:coreProperties>
</file>